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67" r:id="rId12"/>
    <p:sldId id="264" r:id="rId13"/>
    <p:sldId id="265" r:id="rId14"/>
    <p:sldId id="266" r:id="rId15"/>
    <p:sldId id="271" r:id="rId16"/>
    <p:sldId id="272" r:id="rId17"/>
    <p:sldId id="292" r:id="rId18"/>
    <p:sldId id="287" r:id="rId19"/>
    <p:sldId id="288" r:id="rId20"/>
    <p:sldId id="289" r:id="rId21"/>
    <p:sldId id="290" r:id="rId22"/>
    <p:sldId id="268" r:id="rId23"/>
  </p:sldIdLst>
  <p:sldSz cx="24384000" cy="13716000"/>
  <p:notesSz cx="6797675" cy="9926638"/>
  <p:defaultTextStyle>
    <a:lvl1pPr algn="ctr" defTabSz="584200">
      <a:defRPr sz="5000">
        <a:latin typeface="+mn-lt"/>
        <a:ea typeface="+mn-ea"/>
        <a:cs typeface="+mn-cs"/>
        <a:sym typeface="Helvetica Light"/>
      </a:defRPr>
    </a:lvl1pPr>
    <a:lvl2pPr indent="228600" algn="ctr" defTabSz="584200">
      <a:defRPr sz="5000">
        <a:latin typeface="+mn-lt"/>
        <a:ea typeface="+mn-ea"/>
        <a:cs typeface="+mn-cs"/>
        <a:sym typeface="Helvetica Light"/>
      </a:defRPr>
    </a:lvl2pPr>
    <a:lvl3pPr indent="457200" algn="ctr" defTabSz="584200">
      <a:defRPr sz="5000">
        <a:latin typeface="+mn-lt"/>
        <a:ea typeface="+mn-ea"/>
        <a:cs typeface="+mn-cs"/>
        <a:sym typeface="Helvetica Light"/>
      </a:defRPr>
    </a:lvl3pPr>
    <a:lvl4pPr indent="685800" algn="ctr" defTabSz="584200">
      <a:defRPr sz="5000">
        <a:latin typeface="+mn-lt"/>
        <a:ea typeface="+mn-ea"/>
        <a:cs typeface="+mn-cs"/>
        <a:sym typeface="Helvetica Light"/>
      </a:defRPr>
    </a:lvl4pPr>
    <a:lvl5pPr indent="914400" algn="ctr" defTabSz="584200">
      <a:defRPr sz="5000">
        <a:latin typeface="+mn-lt"/>
        <a:ea typeface="+mn-ea"/>
        <a:cs typeface="+mn-cs"/>
        <a:sym typeface="Helvetica Light"/>
      </a:defRPr>
    </a:lvl5pPr>
    <a:lvl6pPr indent="1143000" algn="ctr" defTabSz="584200">
      <a:defRPr sz="5000">
        <a:latin typeface="+mn-lt"/>
        <a:ea typeface="+mn-ea"/>
        <a:cs typeface="+mn-cs"/>
        <a:sym typeface="Helvetica Light"/>
      </a:defRPr>
    </a:lvl6pPr>
    <a:lvl7pPr indent="1371600" algn="ctr" defTabSz="584200">
      <a:defRPr sz="5000">
        <a:latin typeface="+mn-lt"/>
        <a:ea typeface="+mn-ea"/>
        <a:cs typeface="+mn-cs"/>
        <a:sym typeface="Helvetica Light"/>
      </a:defRPr>
    </a:lvl7pPr>
    <a:lvl8pPr indent="1600200" algn="ctr" defTabSz="584200">
      <a:defRPr sz="5000">
        <a:latin typeface="+mn-lt"/>
        <a:ea typeface="+mn-ea"/>
        <a:cs typeface="+mn-cs"/>
        <a:sym typeface="Helvetica Light"/>
      </a:defRPr>
    </a:lvl8pPr>
    <a:lvl9pPr indent="1828800" algn="ctr" defTabSz="584200">
      <a:defRPr sz="50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9059"/>
    <a:srgbClr val="82C836"/>
    <a:srgbClr val="FF8669"/>
    <a:srgbClr val="4AED09"/>
    <a:srgbClr val="77F1C8"/>
    <a:srgbClr val="FFAA2D"/>
    <a:srgbClr val="FFD243"/>
    <a:srgbClr val="9DCFFD"/>
    <a:srgbClr val="F8F2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88"/>
  </p:normalViewPr>
  <p:slideViewPr>
    <p:cSldViewPr snapToGrid="0">
      <p:cViewPr varScale="1">
        <p:scale>
          <a:sx n="49" d="100"/>
          <a:sy n="49" d="100"/>
        </p:scale>
        <p:origin x="554" y="9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997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58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700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883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99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Texte niveau 1</a:t>
            </a:r>
          </a:p>
          <a:p>
            <a:pPr lvl="1">
              <a:defRPr sz="1800"/>
            </a:pPr>
            <a:r>
              <a:rPr sz="4400"/>
              <a:t>Texte niveau 2</a:t>
            </a:r>
          </a:p>
          <a:p>
            <a:pPr lvl="2">
              <a:defRPr sz="1800"/>
            </a:pPr>
            <a:r>
              <a:rPr sz="4400"/>
              <a:t>Texte niveau 3</a:t>
            </a:r>
          </a:p>
          <a:p>
            <a:pPr lvl="3">
              <a:defRPr sz="1800"/>
            </a:pPr>
            <a:r>
              <a:rPr sz="4400"/>
              <a:t>Texte niveau 4</a:t>
            </a:r>
          </a:p>
          <a:p>
            <a:pPr lvl="4">
              <a:defRPr sz="1800"/>
            </a:pPr>
            <a:r>
              <a:rPr sz="4400"/>
              <a:t>Texte niveau 5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/>
            </a:pPr>
            <a:r>
              <a:rPr sz="8400"/>
              <a:t>Texte du titre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4387453" y="6697265"/>
            <a:ext cx="7500938" cy="576857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Texte niveau 1</a:t>
            </a:r>
          </a:p>
          <a:p>
            <a:pPr lvl="1">
              <a:defRPr sz="1800"/>
            </a:pPr>
            <a:r>
              <a:rPr sz="4400"/>
              <a:t>Texte niveau 2</a:t>
            </a:r>
          </a:p>
          <a:p>
            <a:pPr lvl="2">
              <a:defRPr sz="1800"/>
            </a:pPr>
            <a:r>
              <a:rPr sz="4400"/>
              <a:t>Texte niveau 3</a:t>
            </a:r>
          </a:p>
          <a:p>
            <a:pPr lvl="3">
              <a:defRPr sz="1800"/>
            </a:pPr>
            <a:r>
              <a:rPr sz="4400"/>
              <a:t>Texte niveau 4</a:t>
            </a:r>
          </a:p>
          <a:p>
            <a:pPr lvl="4">
              <a:defRPr sz="1800"/>
            </a:pPr>
            <a:r>
              <a:rPr sz="4400"/>
              <a:t>Texte niveau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000"/>
              <a:t>Texte niveau 1</a:t>
            </a:r>
          </a:p>
          <a:p>
            <a:pPr lvl="1">
              <a:defRPr sz="1800"/>
            </a:pPr>
            <a:r>
              <a:rPr sz="5000"/>
              <a:t>Texte niveau 2</a:t>
            </a:r>
          </a:p>
          <a:p>
            <a:pPr lvl="2">
              <a:defRPr sz="1800"/>
            </a:pPr>
            <a:r>
              <a:rPr sz="5000"/>
              <a:t>Texte niveau 3</a:t>
            </a:r>
          </a:p>
          <a:p>
            <a:pPr lvl="3">
              <a:defRPr sz="1800"/>
            </a:pPr>
            <a:r>
              <a:rPr sz="5000"/>
              <a:t>Texte niveau 4</a:t>
            </a:r>
          </a:p>
          <a:p>
            <a:pPr lvl="4">
              <a:defRPr sz="1800"/>
            </a:pPr>
            <a:r>
              <a:rPr sz="5000"/>
              <a:t>Texte niveau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3200"/>
              </a:spcBef>
              <a:defRPr sz="3800"/>
            </a:lvl1pPr>
            <a:lvl2pPr marL="808264" indent="-465364">
              <a:spcBef>
                <a:spcPts val="3200"/>
              </a:spcBef>
              <a:defRPr sz="3800"/>
            </a:lvl2pPr>
            <a:lvl3pPr marL="1151164" indent="-465364">
              <a:spcBef>
                <a:spcPts val="3200"/>
              </a:spcBef>
              <a:defRPr sz="3800"/>
            </a:lvl3pPr>
            <a:lvl4pPr marL="1494064" indent="-465364">
              <a:spcBef>
                <a:spcPts val="3200"/>
              </a:spcBef>
              <a:defRPr sz="3800"/>
            </a:lvl4pPr>
            <a:lvl5pPr marL="1836964" indent="-465364">
              <a:spcBef>
                <a:spcPts val="3200"/>
              </a:spcBef>
              <a:defRPr sz="3800"/>
            </a:lvl5pPr>
          </a:lstStyle>
          <a:p>
            <a:pPr lvl="0">
              <a:defRPr sz="1800"/>
            </a:pPr>
            <a:r>
              <a:rPr sz="3800"/>
              <a:t>Texte niveau 1</a:t>
            </a:r>
          </a:p>
          <a:p>
            <a:pPr lvl="1">
              <a:defRPr sz="1800"/>
            </a:pPr>
            <a:r>
              <a:rPr sz="3800"/>
              <a:t>Texte niveau 2</a:t>
            </a:r>
          </a:p>
          <a:p>
            <a:pPr lvl="2">
              <a:defRPr sz="1800"/>
            </a:pPr>
            <a:r>
              <a:rPr sz="3800"/>
              <a:t>Texte niveau 3</a:t>
            </a:r>
          </a:p>
          <a:p>
            <a:pPr lvl="3">
              <a:defRPr sz="1800"/>
            </a:pPr>
            <a:r>
              <a:rPr sz="3800"/>
              <a:t>Texte niveau 4</a:t>
            </a:r>
          </a:p>
          <a:p>
            <a:pPr lvl="4">
              <a:defRPr sz="1800"/>
            </a:pPr>
            <a:r>
              <a:rPr sz="3800"/>
              <a:t>Texte niveau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387453" y="625078"/>
            <a:ext cx="15609094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11200"/>
              <a:t>Texte du titre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5000"/>
              <a:t>Texte niveau 1</a:t>
            </a:r>
          </a:p>
          <a:p>
            <a:pPr lvl="1">
              <a:defRPr sz="1800"/>
            </a:pPr>
            <a:r>
              <a:rPr sz="5000"/>
              <a:t>Texte niveau 2</a:t>
            </a:r>
          </a:p>
          <a:p>
            <a:pPr lvl="2">
              <a:defRPr sz="1800"/>
            </a:pPr>
            <a:r>
              <a:rPr sz="5000"/>
              <a:t>Texte niveau 3</a:t>
            </a:r>
          </a:p>
          <a:p>
            <a:pPr lvl="3">
              <a:defRPr sz="1800"/>
            </a:pPr>
            <a:r>
              <a:rPr sz="5000"/>
              <a:t>Texte niveau 4</a:t>
            </a:r>
          </a:p>
          <a:p>
            <a:pPr lvl="4">
              <a:defRPr sz="1800"/>
            </a:pPr>
            <a:r>
              <a:rPr sz="5000"/>
              <a:t>Texte niveau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transition spd="med"/>
  <p:txStyles>
    <p:titleStyle>
      <a:lvl1pPr algn="ctr" defTabSz="584200">
        <a:defRPr sz="112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112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112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112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112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112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112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112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11200">
          <a:latin typeface="+mn-lt"/>
          <a:ea typeface="+mn-ea"/>
          <a:cs typeface="+mn-cs"/>
          <a:sym typeface="Helvetica Light"/>
        </a:defRPr>
      </a:lvl9pPr>
    </p:titleStyle>
    <p:bodyStyle>
      <a:lvl1pPr marL="617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1pPr>
      <a:lvl2pPr marL="1061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2pPr>
      <a:lvl3pPr marL="1506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3pPr>
      <a:lvl4pPr marL="1950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4pPr>
      <a:lvl5pPr marL="2395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5pPr>
      <a:lvl6pPr marL="2839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6pPr>
      <a:lvl7pPr marL="3284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7pPr>
      <a:lvl8pPr marL="3728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8pPr>
      <a:lvl9pPr marL="4173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http://www.mediateurconsommation.lu" TargetMode="Externa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7.pn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10" Type="http://schemas.openxmlformats.org/officeDocument/2006/relationships/image" Target="../media/image39.png"/><Relationship Id="rId4" Type="http://schemas.openxmlformats.org/officeDocument/2006/relationships/image" Target="../media/image7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599" y="4869262"/>
            <a:ext cx="11735355" cy="399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4053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6600" i="1" dirty="0">
              <a:solidFill>
                <a:srgbClr val="38556F"/>
              </a:solidFill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</a:t>
            </a:r>
            <a:r>
              <a:rPr sz="2200" dirty="0" smtClean="0">
                <a:solidFill>
                  <a:srgbClr val="00B26A"/>
                </a:solidFill>
              </a:rPr>
              <a:t>.</a:t>
            </a:r>
            <a:r>
              <a:rPr lang="fr-CH" sz="2200" dirty="0" smtClean="0">
                <a:solidFill>
                  <a:srgbClr val="00B26A"/>
                </a:solidFill>
              </a:rPr>
              <a:t>9</a:t>
            </a:r>
            <a:endParaRPr sz="2200" dirty="0">
              <a:solidFill>
                <a:srgbClr val="00B26A"/>
              </a:solidFill>
            </a:endParaRPr>
          </a:p>
        </p:txBody>
      </p:sp>
      <p:sp>
        <p:nvSpPr>
          <p:cNvPr id="17" name="Shape 145"/>
          <p:cNvSpPr/>
          <p:nvPr/>
        </p:nvSpPr>
        <p:spPr>
          <a:xfrm>
            <a:off x="4851401" y="5494755"/>
            <a:ext cx="14681200" cy="27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Pour tous les litiges de consommation, les entreprises et les consommateurs peuvent s’adresser au Médiateur de la consommation.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 cap="all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 cap="none">
                <a:solidFill>
                  <a:srgbClr val="000000"/>
                </a:solidFill>
              </a:defRPr>
            </a:pPr>
            <a:r>
              <a:rPr sz="6600" cap="all" dirty="0" err="1">
                <a:solidFill>
                  <a:srgbClr val="38556F"/>
                </a:solidFill>
              </a:rPr>
              <a:t>ENTITéS</a:t>
            </a:r>
            <a:r>
              <a:rPr sz="6600" cap="all" dirty="0">
                <a:solidFill>
                  <a:srgbClr val="38556F"/>
                </a:solidFill>
              </a:rPr>
              <a:t> </a:t>
            </a:r>
            <a:r>
              <a:rPr lang="en-US" sz="6600" cap="all" dirty="0" err="1" smtClean="0">
                <a:solidFill>
                  <a:srgbClr val="38556F"/>
                </a:solidFill>
              </a:rPr>
              <a:t>Qualifiées</a:t>
            </a:r>
            <a:endParaRPr sz="6600" cap="all" dirty="0">
              <a:solidFill>
                <a:srgbClr val="38556F"/>
              </a:solidFill>
            </a:endParaRPr>
          </a:p>
        </p:txBody>
      </p:sp>
      <p:pic>
        <p:nvPicPr>
          <p:cNvPr id="158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3236976" y="4718336"/>
            <a:ext cx="17145001" cy="5970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457200" lvl="0" indent="-457200" algn="l" defTabSz="457200">
              <a:defRPr sz="1800"/>
            </a:pP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La Commission </a:t>
            </a:r>
            <a:r>
              <a:rPr lang="fr-FR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de Surveillance</a:t>
            </a: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</a:p>
          <a:p>
            <a:pPr marL="457200" lvl="0" indent="-457200" algn="l" defTabSz="457200">
              <a:defRPr sz="1800"/>
            </a:pP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du </a:t>
            </a:r>
            <a:r>
              <a:rPr lang="fr-FR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Secteur Financier (CSSF</a:t>
            </a: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)</a:t>
            </a:r>
          </a:p>
          <a:p>
            <a:pPr marL="457200" lvl="0" indent="-457200" algn="l" defTabSz="457200">
              <a:defRPr sz="1800"/>
            </a:pPr>
            <a:endParaRPr lang="fr-FR" sz="4000" dirty="0" smtClean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457200" lvl="0" indent="-457200" algn="l" defTabSz="457200">
              <a:defRPr sz="1800"/>
            </a:pP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La Commission </a:t>
            </a:r>
            <a:r>
              <a:rPr lang="fr-FR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</a:t>
            </a: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uxembourgeoise </a:t>
            </a:r>
          </a:p>
          <a:p>
            <a:pPr marL="457200" lvl="0" indent="-457200" algn="l" defTabSz="457200">
              <a:defRPr sz="1800"/>
            </a:pP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lang="fr-FR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litiges de voyages (CLLV</a:t>
            </a:r>
            <a:r>
              <a:rPr lang="fr-FR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)</a:t>
            </a:r>
          </a:p>
          <a:p>
            <a:pPr marL="457200" lvl="0" indent="-457200" algn="l" defTabSz="457200">
              <a:defRPr sz="1800"/>
            </a:pPr>
            <a:endParaRPr lang="en-US" sz="4000" dirty="0" smtClean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457200" lvl="0" indent="-457200" algn="l" defTabSz="457200">
              <a:defRPr sz="1800"/>
            </a:pPr>
            <a:r>
              <a:rPr lang="en-US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lang="en-US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Service national du </a:t>
            </a:r>
            <a:r>
              <a:rPr lang="en-US" sz="4000" dirty="0" err="1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Médiateur</a:t>
            </a:r>
            <a:r>
              <a:rPr lang="en-US" sz="4000" dirty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 de la </a:t>
            </a:r>
            <a:r>
              <a:rPr lang="en-US" sz="4000" dirty="0" err="1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endParaRPr lang="en-US" sz="4000" dirty="0" smtClean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457200" lvl="0" indent="-457200" algn="l" defTabSz="457200">
              <a:defRPr sz="1800"/>
            </a:pPr>
            <a:endParaRPr lang="en-US" sz="4000" dirty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457200" lvl="0" indent="-457200" algn="l" defTabSz="457200">
              <a:defRPr sz="1800"/>
            </a:pPr>
            <a:r>
              <a:rPr lang="en-US" sz="4000" dirty="0" err="1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L’Institut</a:t>
            </a:r>
            <a:r>
              <a:rPr lang="en-US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4000" dirty="0" err="1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lang="en-US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 de la </a:t>
            </a:r>
            <a:r>
              <a:rPr lang="en-US" sz="4000" dirty="0" err="1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Régulation</a:t>
            </a:r>
            <a:r>
              <a:rPr lang="en-US" sz="4000" dirty="0" smtClean="0">
                <a:solidFill>
                  <a:srgbClr val="92D050"/>
                </a:solidFill>
                <a:latin typeface="Estandar"/>
                <a:ea typeface="Estandar"/>
                <a:cs typeface="Estandar"/>
                <a:sym typeface="Estandar"/>
              </a:rPr>
              <a:t> (ILR)</a:t>
            </a:r>
            <a:endParaRPr lang="en-US" sz="4000" dirty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457200" lvl="0" indent="-457200" algn="l" defTabSz="457200">
              <a:buFont typeface="Arial" panose="020B0604020202020204" pitchFamily="34" charset="0"/>
              <a:buChar char="•"/>
              <a:defRPr sz="1800"/>
            </a:pPr>
            <a:endParaRPr sz="2800" dirty="0">
              <a:solidFill>
                <a:srgbClr val="92D050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P.</a:t>
            </a:r>
            <a:r>
              <a:rPr sz="2200" dirty="0" smtClean="0">
                <a:solidFill>
                  <a:srgbClr val="00B26A"/>
                </a:solidFill>
              </a:rPr>
              <a:t>1</a:t>
            </a:r>
            <a:r>
              <a:rPr lang="fr-CH" sz="2200" dirty="0" smtClean="0">
                <a:solidFill>
                  <a:srgbClr val="00B26A"/>
                </a:solidFill>
              </a:rPr>
              <a:t>0</a:t>
            </a:r>
            <a:endParaRPr sz="2200" dirty="0">
              <a:solidFill>
                <a:srgbClr val="00B26A"/>
              </a:solidFill>
            </a:endParaRPr>
          </a:p>
        </p:txBody>
      </p:sp>
      <p:pic>
        <p:nvPicPr>
          <p:cNvPr id="11" name="Image 10" descr="Mediateur_Presentation_PPT_P10_Pro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31801" y="887476"/>
            <a:ext cx="10861675" cy="87026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/>
        </p:nvSpPr>
        <p:spPr>
          <a:xfrm>
            <a:off x="3228848" y="3829963"/>
            <a:ext cx="17145001" cy="7325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304800" lvl="0" algn="l" defTabSz="457200">
              <a:defRPr sz="1800"/>
            </a:pP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est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sans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frais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saisine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ne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génèrent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pas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frais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parties ;</a:t>
            </a:r>
          </a:p>
          <a:p>
            <a:pPr marL="304800" lvl="0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lvl="0" algn="l" defTabSz="457200">
              <a:defRPr sz="1800"/>
            </a:pP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est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volontaire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parties 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y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participent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volontairement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peuvent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retirer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tout moment ;</a:t>
            </a:r>
          </a:p>
          <a:p>
            <a:pPr marL="304800" lvl="0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lvl="0" algn="l" defTabSz="457200">
              <a:defRPr sz="1800"/>
            </a:pP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processus est confidentiel :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documents établis, les communications faites et les déclarations recueillies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cours d’une procédure de règlement extrajudiciaire d’un litige de consommation ou en relation avec cette procédure et pour les besoins de celui-ci sont confidentiels 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;</a:t>
            </a:r>
          </a:p>
          <a:p>
            <a:pPr marL="304800" lvl="0" algn="l" defTabSz="457200">
              <a:defRPr sz="1800"/>
            </a:pPr>
            <a:endParaRPr sz="2800" dirty="0" smtClean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lvl="0" algn="l" defTabSz="457200">
              <a:defRPr sz="1800"/>
            </a:pP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est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rapide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parties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informées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résultat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 plus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tard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90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jours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après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réception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demande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complète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c’est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-à-dire après un premier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échange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vues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les parties 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;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lvl="0" algn="l" defTabSz="457200"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processus suspend les délais de </a:t>
            </a:r>
            <a:r>
              <a:rPr sz="2800" dirty="0" err="1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recours</a:t>
            </a:r>
            <a:r>
              <a:rPr lang="fr-CH"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fr-CH" sz="2800" dirty="0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;</a:t>
            </a:r>
          </a:p>
          <a:p>
            <a:pPr marL="304800" lvl="0" algn="l" defTabSz="457200">
              <a:defRPr sz="1800"/>
            </a:pPr>
            <a:endParaRPr lang="fr-CH" sz="2800" dirty="0" smtClean="0">
              <a:solidFill>
                <a:srgbClr val="00A166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lvl="0" algn="l" defTabSz="457200">
              <a:defRPr sz="1800"/>
            </a:pPr>
            <a:r>
              <a:rPr lang="fr-FR" sz="2800" dirty="0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processus est une chance de changer une relation conflictuelle en une relation de confiance qui permet </a:t>
            </a:r>
          </a:p>
          <a:p>
            <a:pPr marL="304800" lvl="0" algn="l" defTabSz="457200">
              <a:defRPr sz="1800"/>
            </a:pPr>
            <a:r>
              <a:rPr lang="fr-FR" sz="2800" dirty="0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de maintenir la relation d’affaires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  <a:p>
            <a:pPr marL="304800" lvl="0" algn="l" defTabSz="457200">
              <a:defRPr sz="1800"/>
            </a:pPr>
            <a:endParaRPr sz="2800" dirty="0">
              <a:solidFill>
                <a:srgbClr val="00A166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pic>
        <p:nvPicPr>
          <p:cNvPr id="120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4020423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5696409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7422654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</a:t>
            </a:r>
            <a:r>
              <a:rPr sz="2200" dirty="0" smtClean="0">
                <a:solidFill>
                  <a:srgbClr val="00B26A"/>
                </a:solidFill>
              </a:rPr>
              <a:t>.</a:t>
            </a:r>
            <a:r>
              <a:rPr lang="fr-CH" sz="2200" dirty="0" smtClean="0">
                <a:solidFill>
                  <a:srgbClr val="00B26A"/>
                </a:solidFill>
              </a:rPr>
              <a:t>11</a:t>
            </a:r>
            <a:endParaRPr sz="2200" dirty="0">
              <a:solidFill>
                <a:srgbClr val="00B26A"/>
              </a:solidFill>
            </a:endParaRPr>
          </a:p>
        </p:txBody>
      </p:sp>
      <p:sp>
        <p:nvSpPr>
          <p:cNvPr id="124" name="Shape 124"/>
          <p:cNvSpPr/>
          <p:nvPr/>
        </p:nvSpPr>
        <p:spPr>
          <a:xfrm>
            <a:off x="3237036" y="1415662"/>
            <a:ext cx="17145001" cy="1625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 defTabSz="457200">
              <a:lnSpc>
                <a:spcPct val="80000"/>
              </a:lnSpc>
              <a:defRPr sz="1800"/>
            </a:pPr>
            <a:r>
              <a:rPr lang="en-US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LES AVANTAGES </a:t>
            </a:r>
            <a:r>
              <a:rPr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DU </a:t>
            </a:r>
            <a:r>
              <a:rPr sz="66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PROCESSUS</a:t>
            </a:r>
            <a:br>
              <a:rPr sz="66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66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DEVANT LE SNMC</a:t>
            </a:r>
          </a:p>
        </p:txBody>
      </p:sp>
      <p:pic>
        <p:nvPicPr>
          <p:cNvPr id="125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9148899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4858416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25143" y="10027857"/>
            <a:ext cx="152401" cy="139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Shape 132"/>
          <p:cNvSpPr/>
          <p:nvPr/>
        </p:nvSpPr>
        <p:spPr>
          <a:xfrm>
            <a:off x="3237036" y="4621530"/>
            <a:ext cx="17145001" cy="3939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457200" lvl="0" indent="-457200" algn="l" defTabSz="457200">
              <a:tabLst>
                <a:tab pos="368300" algn="l"/>
              </a:tabLst>
              <a:defRPr sz="1800"/>
            </a:pP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</a:t>
            </a:r>
            <a:r>
              <a:rPr sz="2800" dirty="0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SNMC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peut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être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saisi</a:t>
            </a:r>
            <a:r>
              <a:rPr lang="en-US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tant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 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les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que par </a:t>
            </a:r>
            <a:r>
              <a:rPr sz="28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les </a:t>
            </a:r>
            <a:r>
              <a:rPr sz="28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par</a:t>
            </a:r>
          </a:p>
          <a:p>
            <a:pPr marL="304800" lvl="0" algn="l" defTabSz="457200">
              <a:tabLst>
                <a:tab pos="368300" algn="l"/>
              </a:tabLst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courrier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 fax,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courriel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remplissant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formulaire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disponible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sur le site internet</a:t>
            </a:r>
          </a:p>
          <a:p>
            <a:pPr lvl="0" algn="l" defTabSz="457200">
              <a:tabLst>
                <a:tab pos="368300" algn="l"/>
              </a:tabLst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tabLst>
                <a:tab pos="368300" algn="l"/>
              </a:tabLst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tabLst>
                <a:tab pos="368300" algn="l"/>
              </a:tabLst>
              <a:defRPr sz="1800"/>
            </a:pPr>
            <a:r>
              <a:rPr sz="2800" cap="all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  <a:hlinkClick r:id="rId5"/>
              </a:rPr>
              <a:t>www.mediateurconsommation.lu</a:t>
            </a:r>
            <a:endParaRPr sz="2800" cap="all" dirty="0">
              <a:solidFill>
                <a:srgbClr val="86C15B"/>
              </a:solidFill>
              <a:latin typeface="Estandar"/>
              <a:ea typeface="Estandar"/>
              <a:cs typeface="Estandar"/>
              <a:sym typeface="Estandar"/>
              <a:hlinkClick r:id="rId5"/>
            </a:endParaRPr>
          </a:p>
        </p:txBody>
      </p:sp>
      <p:pic>
        <p:nvPicPr>
          <p:cNvPr id="133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568236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6112933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P.</a:t>
            </a:r>
            <a:r>
              <a:rPr sz="2200" dirty="0" smtClean="0">
                <a:solidFill>
                  <a:srgbClr val="00B26A"/>
                </a:solidFill>
              </a:rPr>
              <a:t>1</a:t>
            </a:r>
            <a:r>
              <a:rPr lang="fr-CH" sz="2200" dirty="0" smtClean="0">
                <a:solidFill>
                  <a:srgbClr val="00B26A"/>
                </a:solidFill>
              </a:rPr>
              <a:t>2</a:t>
            </a:r>
            <a:endParaRPr sz="2200" dirty="0">
              <a:solidFill>
                <a:srgbClr val="00B26A"/>
              </a:solidFill>
            </a:endParaRPr>
          </a:p>
        </p:txBody>
      </p:sp>
      <p:pic>
        <p:nvPicPr>
          <p:cNvPr id="137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6543501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6974070"/>
            <a:ext cx="152401" cy="13970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40"/>
          <p:cNvSpPr/>
          <p:nvPr/>
        </p:nvSpPr>
        <p:spPr>
          <a:xfrm>
            <a:off x="3186236" y="2042123"/>
            <a:ext cx="17145001" cy="1184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CH" sz="6600" dirty="0" smtClean="0">
                <a:solidFill>
                  <a:srgbClr val="38556F"/>
                </a:solidFill>
              </a:rPr>
              <a:t>LE FONCTIONNEMENT DU SNMC</a:t>
            </a:r>
            <a:endParaRPr sz="6600" dirty="0">
              <a:solidFill>
                <a:srgbClr val="38556F"/>
              </a:solidFill>
            </a:endParaRPr>
          </a:p>
        </p:txBody>
      </p:sp>
      <p:pic>
        <p:nvPicPr>
          <p:cNvPr id="14" name="pasted-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6600" i="1" dirty="0">
              <a:solidFill>
                <a:srgbClr val="38556F"/>
              </a:solidFill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3530600" y="4191000"/>
            <a:ext cx="16851437" cy="68941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Après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que le consommateur ou le professionnel a introduit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la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demande de règlement à l’amiable,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il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recevra un accusé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de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réception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</a:p>
          <a:p>
            <a:pPr algn="l"/>
            <a:endParaRPr lang="fr-FR" sz="28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pPr algn="l"/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Le Médiateur de la consommation contacte l’autre partie pour lui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demander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si elle accepte de 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participer à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ce processus et de prendre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position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par rapport à la demande. Si l’autre partie refuse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ou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ne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répond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pas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à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l’invitation du Médiateur de la consommation,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le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processus est terminé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</a:p>
          <a:p>
            <a:pPr algn="l"/>
            <a:endParaRPr lang="fr-FR" sz="28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pPr algn="l"/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Si l’autre partie accepte de participer et communique sa position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au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Médiateur de la consommation,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ces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informations sont transmises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au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demandeur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</a:p>
          <a:p>
            <a:pPr algn="l"/>
            <a:endParaRPr lang="fr-FR" sz="28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pPr algn="l"/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Le Médiateur de la consommation 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essaie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ensuite de rapprocher les positions des parties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pour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trouver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un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accord à l’amiable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  <a:endParaRPr lang="fr-FR" sz="28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pic>
        <p:nvPicPr>
          <p:cNvPr id="14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4413758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610921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8667213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P.</a:t>
            </a:r>
            <a:r>
              <a:rPr sz="2200" dirty="0" smtClean="0">
                <a:solidFill>
                  <a:srgbClr val="00B26A"/>
                </a:solidFill>
              </a:rPr>
              <a:t>1</a:t>
            </a:r>
            <a:r>
              <a:rPr lang="fr-CH" sz="2200" dirty="0" smtClean="0">
                <a:solidFill>
                  <a:srgbClr val="00B26A"/>
                </a:solidFill>
              </a:rPr>
              <a:t>3</a:t>
            </a:r>
            <a:endParaRPr sz="2200" dirty="0">
              <a:solidFill>
                <a:srgbClr val="00B26A"/>
              </a:solidFill>
            </a:endParaRPr>
          </a:p>
        </p:txBody>
      </p:sp>
      <p:pic>
        <p:nvPicPr>
          <p:cNvPr id="151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10374302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hape 124"/>
          <p:cNvSpPr/>
          <p:nvPr/>
        </p:nvSpPr>
        <p:spPr>
          <a:xfrm>
            <a:off x="3237036" y="1398734"/>
            <a:ext cx="17145001" cy="1658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 defTabSz="457200">
              <a:lnSpc>
                <a:spcPct val="80000"/>
              </a:lnSpc>
              <a:defRPr sz="1800"/>
            </a:pP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PROCESSUS</a:t>
            </a:r>
          </a:p>
          <a:p>
            <a:pPr lvl="0" algn="l" defTabSz="457200">
              <a:lnSpc>
                <a:spcPct val="80000"/>
              </a:lnSpc>
              <a:defRPr sz="1800"/>
            </a:pP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DEVANT LE SNMC</a:t>
            </a:r>
            <a:endParaRPr sz="66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pic>
        <p:nvPicPr>
          <p:cNvPr id="21" name="Image 20" descr="Mediateur_Presentation_PPT_P13_Pro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31801" y="887476"/>
            <a:ext cx="10861675" cy="87026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6600" i="1" dirty="0">
              <a:solidFill>
                <a:srgbClr val="38556F"/>
              </a:solidFill>
            </a:endParaRPr>
          </a:p>
        </p:txBody>
      </p:sp>
      <p:pic>
        <p:nvPicPr>
          <p:cNvPr id="14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436297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6049954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P.</a:t>
            </a:r>
            <a:r>
              <a:rPr sz="2200" dirty="0" smtClean="0">
                <a:solidFill>
                  <a:srgbClr val="00B26A"/>
                </a:solidFill>
              </a:rPr>
              <a:t>1</a:t>
            </a:r>
            <a:r>
              <a:rPr lang="fr-CH" sz="2200" dirty="0" smtClean="0">
                <a:solidFill>
                  <a:srgbClr val="00B26A"/>
                </a:solidFill>
              </a:rPr>
              <a:t>4</a:t>
            </a:r>
            <a:endParaRPr sz="2200" dirty="0">
              <a:solidFill>
                <a:srgbClr val="00B26A"/>
              </a:solidFill>
            </a:endParaRPr>
          </a:p>
        </p:txBody>
      </p:sp>
      <p:pic>
        <p:nvPicPr>
          <p:cNvPr id="150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6940011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hape 40"/>
          <p:cNvSpPr/>
          <p:nvPr/>
        </p:nvSpPr>
        <p:spPr>
          <a:xfrm>
            <a:off x="3186236" y="2042123"/>
            <a:ext cx="17145001" cy="1184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CH" sz="6600" dirty="0" smtClean="0">
                <a:solidFill>
                  <a:srgbClr val="38556F"/>
                </a:solidFill>
              </a:rPr>
              <a:t>LE PROCESSUS DEVANT LE SNMC (suite)</a:t>
            </a:r>
            <a:endParaRPr sz="6600" dirty="0">
              <a:solidFill>
                <a:srgbClr val="38556F"/>
              </a:solidFill>
            </a:endParaRPr>
          </a:p>
        </p:txBody>
      </p:sp>
      <p:pic>
        <p:nvPicPr>
          <p:cNvPr id="1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78527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145"/>
          <p:cNvSpPr/>
          <p:nvPr/>
        </p:nvSpPr>
        <p:spPr>
          <a:xfrm>
            <a:off x="3530600" y="4191000"/>
            <a:ext cx="16851437" cy="3447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Si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aucune solution à l’amiable ne peut être trouvée, le Médiateur de la consommation peut inviter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  <a:b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</a:b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les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parties dans les locaux du Service national du Médiateur de la consommation pour discuter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  <a:b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</a:b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ensemble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d’une solution à l’amiable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</a:p>
          <a:p>
            <a:pPr algn="l"/>
            <a:endParaRPr lang="fr-FR" sz="28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pPr algn="l"/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Si les parties trouvent un accord à l’amiable, elles signent cet accord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.</a:t>
            </a:r>
          </a:p>
          <a:p>
            <a:pPr algn="l"/>
            <a:endParaRPr lang="fr-FR" sz="28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pPr algn="l"/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Si les parties ne trouvent pas d’accord à l’amiable, le Médiateur de la consommation peut proposer</a:t>
            </a: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  <a:b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</a:br>
            <a:r>
              <a:rPr lang="fr-FR" sz="2800" dirty="0" smtClean="0">
                <a:solidFill>
                  <a:srgbClr val="38556F"/>
                </a:solidFill>
                <a:latin typeface="Estandar"/>
                <a:cs typeface="Estandar"/>
              </a:rPr>
              <a:t>une </a:t>
            </a:r>
            <a:r>
              <a:rPr lang="fr-FR" sz="2800" dirty="0">
                <a:solidFill>
                  <a:srgbClr val="38556F"/>
                </a:solidFill>
                <a:latin typeface="Estandar"/>
                <a:cs typeface="Estandar"/>
              </a:rPr>
              <a:t>solution que les parties sont libres d’accepter ou de refuser.</a:t>
            </a:r>
            <a:endParaRPr lang="fr-FR" sz="28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6600" i="1" dirty="0">
              <a:solidFill>
                <a:srgbClr val="38556F"/>
              </a:solidFill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1259879" y="12032610"/>
            <a:ext cx="858723" cy="39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</a:t>
            </a:r>
            <a:r>
              <a:rPr sz="2200" dirty="0" smtClean="0">
                <a:solidFill>
                  <a:srgbClr val="00B26A"/>
                </a:solidFill>
              </a:rPr>
              <a:t>.</a:t>
            </a:r>
            <a:r>
              <a:rPr lang="fr-CH" sz="2200" dirty="0" smtClean="0">
                <a:solidFill>
                  <a:srgbClr val="00B26A"/>
                </a:solidFill>
              </a:rPr>
              <a:t>15</a:t>
            </a:r>
            <a:endParaRPr sz="2200" dirty="0">
              <a:solidFill>
                <a:srgbClr val="00B26A"/>
              </a:solidFill>
            </a:endParaRPr>
          </a:p>
        </p:txBody>
      </p:sp>
      <p:sp>
        <p:nvSpPr>
          <p:cNvPr id="17" name="Shape 145"/>
          <p:cNvSpPr/>
          <p:nvPr/>
        </p:nvSpPr>
        <p:spPr>
          <a:xfrm>
            <a:off x="3784600" y="3807362"/>
            <a:ext cx="16851437" cy="6093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Tant les consommateurs que les professionnels peuvent </a:t>
            </a:r>
            <a:r>
              <a:rPr lang="fr-FR" sz="4400" dirty="0">
                <a:solidFill>
                  <a:srgbClr val="38556F"/>
                </a:solidFill>
                <a:latin typeface="Estandar"/>
                <a:cs typeface="Estandar"/>
              </a:rPr>
              <a:t>saisir </a:t>
            </a:r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le Médiateur </a:t>
            </a:r>
            <a:r>
              <a:rPr lang="fr-FR" sz="4400" dirty="0">
                <a:solidFill>
                  <a:srgbClr val="38556F"/>
                </a:solidFill>
                <a:latin typeface="Estandar"/>
                <a:cs typeface="Estandar"/>
              </a:rPr>
              <a:t>de la </a:t>
            </a:r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consommation de TOUTE DEMANDE de résolution extrajudiciaire d’un litige de consommation.</a:t>
            </a:r>
          </a:p>
          <a:p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</a:p>
          <a:p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La médiation est une ALTERNATIVE à un procès judiciaire et à la frustration de ne rien pouvoir faire.</a:t>
            </a:r>
          </a:p>
          <a:p>
            <a:endParaRPr lang="fr-FR" sz="4400" dirty="0" smtClean="0">
              <a:solidFill>
                <a:srgbClr val="38556F"/>
              </a:solidFill>
              <a:latin typeface="Estandar"/>
              <a:cs typeface="Estandar"/>
            </a:endParaRPr>
          </a:p>
          <a:p>
            <a:r>
              <a:rPr lang="fr-FR" sz="4400" dirty="0" smtClean="0">
                <a:solidFill>
                  <a:srgbClr val="38556F"/>
                </a:solidFill>
                <a:latin typeface="Estandar"/>
                <a:cs typeface="Estandar"/>
              </a:rPr>
              <a:t>La médiation est simple, rapide, sans frais et permet de renouer le dialogue pour rétablir une relation de CONFIANCE.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/>
          <p:nvPr/>
        </p:nvSpPr>
        <p:spPr>
          <a:xfrm>
            <a:off x="3186236" y="2081236"/>
            <a:ext cx="17145001" cy="1106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6600" i="1" dirty="0">
              <a:solidFill>
                <a:srgbClr val="38556F"/>
              </a:solidFill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1259879" y="12045658"/>
            <a:ext cx="858723" cy="368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 smtClean="0">
                <a:solidFill>
                  <a:srgbClr val="00B26A"/>
                </a:solidFill>
              </a:rPr>
              <a:t>P.1</a:t>
            </a:r>
            <a:r>
              <a:rPr lang="en-US" sz="2200" dirty="0" smtClean="0">
                <a:solidFill>
                  <a:srgbClr val="00B26A"/>
                </a:solidFill>
              </a:rPr>
              <a:t>6</a:t>
            </a:r>
            <a:endParaRPr sz="2200" dirty="0">
              <a:solidFill>
                <a:srgbClr val="00B26A"/>
              </a:solidFill>
            </a:endParaRPr>
          </a:p>
        </p:txBody>
      </p:sp>
      <p:sp>
        <p:nvSpPr>
          <p:cNvPr id="15" name="Shape 40"/>
          <p:cNvSpPr/>
          <p:nvPr/>
        </p:nvSpPr>
        <p:spPr>
          <a:xfrm>
            <a:off x="3186236" y="2025195"/>
            <a:ext cx="17145001" cy="1218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CH" sz="6600" dirty="0" smtClean="0">
                <a:solidFill>
                  <a:srgbClr val="38556F"/>
                </a:solidFill>
              </a:rPr>
              <a:t>MOTIFS DE REFUS DE LA DEMANDE</a:t>
            </a:r>
            <a:endParaRPr sz="6600" dirty="0">
              <a:solidFill>
                <a:srgbClr val="38556F"/>
              </a:solidFill>
            </a:endParaRPr>
          </a:p>
        </p:txBody>
      </p:sp>
      <p:pic>
        <p:nvPicPr>
          <p:cNvPr id="1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3578527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145"/>
          <p:cNvSpPr/>
          <p:nvPr/>
        </p:nvSpPr>
        <p:spPr>
          <a:xfrm>
            <a:off x="3237036" y="4124388"/>
            <a:ext cx="19058965" cy="7386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Le médiateur de la consommation peut refuser le demande au motif que :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demandeur n’a pas tenté de contacter l’autre partie afin de discuter de sa réclamation et de chercher, </a:t>
            </a:r>
            <a:b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 un premier temps, à résoudre le problème directement avec celle-ci ;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endParaRPr lang="fr-FR"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litige est abusif, fantaisiste ou vexatoire ;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endParaRPr lang="fr-FR"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litige a été précédemment ou est actuellement examiné par une autre entité de règlement </a:t>
            </a:r>
            <a:b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 de litiges, un tribunal arbitral ou une juridiction, nationaux ou étrangers ;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endParaRPr lang="fr-FR"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demandeur n’a pas introduit de réclamation auprès du Médiateur de la consommation </a:t>
            </a:r>
            <a:b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 un délai d’un an à compter de la date à laquelle il a introduit une réclamation auprès de l’autre partie ;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endParaRPr lang="fr-FR"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traitement d’un litige de ce type entraverait gravement le fonctionnement effectif </a:t>
            </a:r>
            <a:b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du Service national du Médiateur de la consommation ;</a:t>
            </a: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endParaRPr lang="fr-FR"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30480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8300" algn="l"/>
              </a:tabLst>
              <a:defRPr sz="1800"/>
            </a:pPr>
            <a:r>
              <a:rPr lang="fr-FR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La demande ne relève pas des litiges de consommation.</a:t>
            </a:r>
          </a:p>
        </p:txBody>
      </p:sp>
    </p:spTree>
    <p:extLst>
      <p:ext uri="{BB962C8B-B14F-4D97-AF65-F5344CB8AC3E}">
        <p14:creationId xmlns:p14="http://schemas.microsoft.com/office/powerpoint/2010/main" val="5805364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1259879" y="12042485"/>
            <a:ext cx="858723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marL="0" marR="0" lvl="0" indent="0" algn="l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P.</a:t>
            </a:r>
            <a:r>
              <a:rPr kumimoji="0" lang="fr-CH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17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rgbClr val="00B26A"/>
              </a:solidFill>
              <a:effectLst/>
              <a:uLnTx/>
              <a:uFillTx/>
              <a:latin typeface="Estandar"/>
              <a:sym typeface="Estandar"/>
            </a:endParaRPr>
          </a:p>
        </p:txBody>
      </p:sp>
      <p:pic>
        <p:nvPicPr>
          <p:cNvPr id="16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903130" y="9979226"/>
            <a:ext cx="2095501" cy="2356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hape 124"/>
          <p:cNvSpPr/>
          <p:nvPr/>
        </p:nvSpPr>
        <p:spPr>
          <a:xfrm>
            <a:off x="3237036" y="1415662"/>
            <a:ext cx="17145001" cy="1625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 defTabSz="457200">
              <a:lnSpc>
                <a:spcPct val="80000"/>
              </a:lnSpc>
              <a:defRPr sz="1800"/>
            </a:pP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58 demandes soumises au SNMC </a:t>
            </a:r>
            <a:b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depuis le 21 novembre 2016</a:t>
            </a:r>
            <a:endParaRPr sz="66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sp>
        <p:nvSpPr>
          <p:cNvPr id="26" name="Shape 145"/>
          <p:cNvSpPr/>
          <p:nvPr/>
        </p:nvSpPr>
        <p:spPr>
          <a:xfrm>
            <a:off x="2984500" y="4699656"/>
            <a:ext cx="1484038" cy="1354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8800" dirty="0" smtClean="0">
                <a:solidFill>
                  <a:srgbClr val="119059"/>
                </a:solidFill>
                <a:latin typeface="Estandar"/>
                <a:cs typeface="Estandar"/>
              </a:rPr>
              <a:t>26</a:t>
            </a:r>
            <a:endParaRPr lang="fr-FR" sz="88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7" name="Shape 145"/>
          <p:cNvSpPr/>
          <p:nvPr/>
        </p:nvSpPr>
        <p:spPr>
          <a:xfrm>
            <a:off x="4779825" y="4870770"/>
            <a:ext cx="4487519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3200" dirty="0" smtClean="0">
                <a:solidFill>
                  <a:srgbClr val="38556F"/>
                </a:solidFill>
                <a:latin typeface="Estandar"/>
                <a:cs typeface="Estandar"/>
              </a:rPr>
              <a:t>demandes de la compétence du SNMC</a:t>
            </a:r>
            <a:endParaRPr lang="fr-FR" sz="32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8" name="Shape 145"/>
          <p:cNvSpPr/>
          <p:nvPr/>
        </p:nvSpPr>
        <p:spPr>
          <a:xfrm>
            <a:off x="2984500" y="6528456"/>
            <a:ext cx="1484038" cy="1354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8800" dirty="0" smtClean="0">
                <a:solidFill>
                  <a:srgbClr val="119059"/>
                </a:solidFill>
                <a:latin typeface="Estandar"/>
                <a:cs typeface="Estandar"/>
              </a:rPr>
              <a:t>17</a:t>
            </a:r>
            <a:endParaRPr lang="fr-FR" sz="88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9" name="Shape 145"/>
          <p:cNvSpPr/>
          <p:nvPr/>
        </p:nvSpPr>
        <p:spPr>
          <a:xfrm>
            <a:off x="4779825" y="6699570"/>
            <a:ext cx="4487519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3200" dirty="0" smtClean="0">
                <a:solidFill>
                  <a:srgbClr val="38556F"/>
                </a:solidFill>
                <a:latin typeface="Estandar"/>
                <a:cs typeface="Estandar"/>
              </a:rPr>
              <a:t>demandes</a:t>
            </a:r>
          </a:p>
          <a:p>
            <a:pPr algn="l"/>
            <a:r>
              <a:rPr lang="fr-FR" sz="32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d’informations</a:t>
            </a:r>
            <a:endParaRPr lang="fr-FR" sz="32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30" name="Shape 145"/>
          <p:cNvSpPr/>
          <p:nvPr/>
        </p:nvSpPr>
        <p:spPr>
          <a:xfrm>
            <a:off x="2814918" y="8298180"/>
            <a:ext cx="1653620" cy="1354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8800" dirty="0" smtClean="0">
                <a:solidFill>
                  <a:srgbClr val="119059"/>
                </a:solidFill>
                <a:latin typeface="Estandar"/>
                <a:cs typeface="Estandar"/>
              </a:rPr>
              <a:t>13</a:t>
            </a:r>
            <a:endParaRPr lang="fr-FR" sz="88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31" name="Shape 145"/>
          <p:cNvSpPr/>
          <p:nvPr/>
        </p:nvSpPr>
        <p:spPr>
          <a:xfrm>
            <a:off x="4779825" y="8715515"/>
            <a:ext cx="448751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3200" dirty="0" smtClean="0">
                <a:solidFill>
                  <a:srgbClr val="38556F"/>
                </a:solidFill>
                <a:latin typeface="Estandar"/>
                <a:cs typeface="Estandar"/>
              </a:rPr>
              <a:t>demandes transmises</a:t>
            </a:r>
          </a:p>
        </p:txBody>
      </p:sp>
      <p:sp>
        <p:nvSpPr>
          <p:cNvPr id="32" name="Shape 145"/>
          <p:cNvSpPr/>
          <p:nvPr/>
        </p:nvSpPr>
        <p:spPr>
          <a:xfrm>
            <a:off x="3237036" y="10074939"/>
            <a:ext cx="1231502" cy="1354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8800" dirty="0" smtClean="0">
                <a:solidFill>
                  <a:srgbClr val="119059"/>
                </a:solidFill>
                <a:latin typeface="Estandar"/>
                <a:cs typeface="Estandar"/>
              </a:rPr>
              <a:t>2</a:t>
            </a:r>
            <a:endParaRPr lang="fr-FR" sz="88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33" name="Shape 145"/>
          <p:cNvSpPr/>
          <p:nvPr/>
        </p:nvSpPr>
        <p:spPr>
          <a:xfrm>
            <a:off x="4779825" y="10246053"/>
            <a:ext cx="4487519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3200" dirty="0" smtClean="0">
                <a:solidFill>
                  <a:srgbClr val="38556F"/>
                </a:solidFill>
                <a:latin typeface="Estandar"/>
                <a:cs typeface="Estandar"/>
              </a:rPr>
              <a:t>demandes</a:t>
            </a:r>
          </a:p>
          <a:p>
            <a:pPr algn="l"/>
            <a:r>
              <a:rPr lang="fr-FR" sz="32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irrecevables</a:t>
            </a:r>
            <a:endParaRPr lang="fr-FR" sz="32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42" y="4955139"/>
            <a:ext cx="11114694" cy="6275799"/>
          </a:xfrm>
          <a:prstGeom prst="rect">
            <a:avLst/>
          </a:prstGeom>
        </p:spPr>
      </p:pic>
      <p:sp>
        <p:nvSpPr>
          <p:cNvPr id="22" name="Shape 145"/>
          <p:cNvSpPr/>
          <p:nvPr/>
        </p:nvSpPr>
        <p:spPr>
          <a:xfrm>
            <a:off x="11809391" y="5499595"/>
            <a:ext cx="765218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3600" dirty="0">
                <a:solidFill>
                  <a:schemeClr val="bg1"/>
                </a:solidFill>
                <a:latin typeface="Estandar"/>
                <a:cs typeface="Estandar"/>
              </a:rPr>
              <a:t>3</a:t>
            </a:r>
            <a:r>
              <a:rPr lang="fr-FR" sz="3600" dirty="0" smtClean="0">
                <a:solidFill>
                  <a:schemeClr val="bg1"/>
                </a:solidFill>
                <a:latin typeface="Estandar"/>
                <a:cs typeface="Estandar"/>
              </a:rPr>
              <a:t>%</a:t>
            </a:r>
            <a:endParaRPr lang="fr-FR" sz="3600" dirty="0">
              <a:solidFill>
                <a:schemeClr val="bg1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38" name="Shape 145"/>
          <p:cNvSpPr/>
          <p:nvPr/>
        </p:nvSpPr>
        <p:spPr>
          <a:xfrm>
            <a:off x="10058400" y="6825352"/>
            <a:ext cx="999829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3600" dirty="0" smtClean="0">
                <a:solidFill>
                  <a:schemeClr val="bg1"/>
                </a:solidFill>
                <a:latin typeface="Estandar"/>
                <a:cs typeface="Estandar"/>
              </a:rPr>
              <a:t>22%</a:t>
            </a:r>
            <a:endParaRPr lang="fr-FR" sz="3600" dirty="0">
              <a:solidFill>
                <a:schemeClr val="bg1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39" name="Shape 145"/>
          <p:cNvSpPr/>
          <p:nvPr/>
        </p:nvSpPr>
        <p:spPr>
          <a:xfrm>
            <a:off x="13598720" y="9048249"/>
            <a:ext cx="999829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3600" dirty="0" smtClean="0">
                <a:solidFill>
                  <a:schemeClr val="bg1"/>
                </a:solidFill>
                <a:latin typeface="Estandar"/>
                <a:cs typeface="Estandar"/>
              </a:rPr>
              <a:t>29%</a:t>
            </a:r>
            <a:endParaRPr lang="fr-FR" sz="3600" dirty="0">
              <a:solidFill>
                <a:schemeClr val="bg1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40" name="Shape 145"/>
          <p:cNvSpPr/>
          <p:nvPr/>
        </p:nvSpPr>
        <p:spPr>
          <a:xfrm>
            <a:off x="17373413" y="6049821"/>
            <a:ext cx="999829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3600" dirty="0" smtClean="0">
                <a:solidFill>
                  <a:schemeClr val="bg1"/>
                </a:solidFill>
                <a:latin typeface="Estandar"/>
                <a:cs typeface="Estandar"/>
              </a:rPr>
              <a:t>45%</a:t>
            </a:r>
            <a:endParaRPr lang="fr-FR" sz="3600" dirty="0">
              <a:solidFill>
                <a:schemeClr val="bg1"/>
              </a:solidFill>
              <a:effectLst/>
              <a:latin typeface="Estandar"/>
              <a:cs typeface="Estandar"/>
            </a:endParaRPr>
          </a:p>
        </p:txBody>
      </p:sp>
    </p:spTree>
    <p:extLst>
      <p:ext uri="{BB962C8B-B14F-4D97-AF65-F5344CB8AC3E}">
        <p14:creationId xmlns:p14="http://schemas.microsoft.com/office/powerpoint/2010/main" val="5669616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1259879" y="12042485"/>
            <a:ext cx="858723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marL="0" marR="0" lvl="0" indent="0" algn="l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P.</a:t>
            </a:r>
            <a:r>
              <a:rPr kumimoji="0" lang="fr-CH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18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rgbClr val="00B26A"/>
              </a:solidFill>
              <a:effectLst/>
              <a:uLnTx/>
              <a:uFillTx/>
              <a:latin typeface="Estandar"/>
              <a:sym typeface="Estandar"/>
            </a:endParaRPr>
          </a:p>
        </p:txBody>
      </p:sp>
      <p:pic>
        <p:nvPicPr>
          <p:cNvPr id="16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903130" y="9979226"/>
            <a:ext cx="2095501" cy="235679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40"/>
          <p:cNvSpPr/>
          <p:nvPr/>
        </p:nvSpPr>
        <p:spPr>
          <a:xfrm>
            <a:off x="3186236" y="2025195"/>
            <a:ext cx="17145001" cy="1218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CH" sz="6600" dirty="0" smtClean="0">
                <a:solidFill>
                  <a:srgbClr val="38556F"/>
                </a:solidFill>
              </a:rPr>
              <a:t>13 demandes transmises</a:t>
            </a:r>
            <a:endParaRPr sz="6600" dirty="0">
              <a:solidFill>
                <a:srgbClr val="38556F"/>
              </a:solidFill>
            </a:endParaRPr>
          </a:p>
        </p:txBody>
      </p:sp>
      <p:pic>
        <p:nvPicPr>
          <p:cNvPr id="8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78527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hape 145"/>
          <p:cNvSpPr/>
          <p:nvPr/>
        </p:nvSpPr>
        <p:spPr>
          <a:xfrm>
            <a:off x="2903220" y="4476437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10600" dirty="0">
                <a:solidFill>
                  <a:srgbClr val="119059"/>
                </a:solidFill>
                <a:latin typeface="Estandar"/>
                <a:cs typeface="Estandar"/>
              </a:rPr>
              <a:t>6</a:t>
            </a:r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1" name="Shape 145"/>
          <p:cNvSpPr/>
          <p:nvPr/>
        </p:nvSpPr>
        <p:spPr>
          <a:xfrm>
            <a:off x="4116885" y="4699656"/>
            <a:ext cx="6604455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Institut Luxembourgeois</a:t>
            </a:r>
          </a:p>
          <a:p>
            <a:pPr algn="l"/>
            <a:r>
              <a:rPr lang="fr-FR" sz="40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de la Régulation (ILR)</a:t>
            </a:r>
            <a:endParaRPr lang="fr-FR" sz="4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3" name="Shape 145"/>
          <p:cNvSpPr/>
          <p:nvPr/>
        </p:nvSpPr>
        <p:spPr>
          <a:xfrm>
            <a:off x="2903220" y="6893779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10600" dirty="0" smtClean="0">
                <a:solidFill>
                  <a:srgbClr val="119059"/>
                </a:solidFill>
                <a:latin typeface="Estandar"/>
                <a:cs typeface="Estandar"/>
              </a:rPr>
              <a:t>2</a:t>
            </a:r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4" name="Shape 145"/>
          <p:cNvSpPr/>
          <p:nvPr/>
        </p:nvSpPr>
        <p:spPr>
          <a:xfrm>
            <a:off x="4116885" y="7116998"/>
            <a:ext cx="6604455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Commission de Surveillance</a:t>
            </a:r>
          </a:p>
          <a:p>
            <a:pPr algn="l"/>
            <a:r>
              <a:rPr lang="fr-FR" sz="4000" dirty="0">
                <a:solidFill>
                  <a:srgbClr val="38556F"/>
                </a:solidFill>
                <a:latin typeface="Estandar"/>
                <a:cs typeface="Estandar"/>
              </a:rPr>
              <a:t>d</a:t>
            </a:r>
            <a:r>
              <a:rPr lang="fr-FR" sz="40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u Secteur Financier (CSSF)</a:t>
            </a:r>
            <a:endParaRPr lang="fr-FR" sz="4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5" name="Shape 145"/>
          <p:cNvSpPr/>
          <p:nvPr/>
        </p:nvSpPr>
        <p:spPr>
          <a:xfrm>
            <a:off x="2903220" y="9254754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10600" dirty="0">
                <a:solidFill>
                  <a:srgbClr val="119059"/>
                </a:solidFill>
                <a:latin typeface="Estandar"/>
                <a:cs typeface="Estandar"/>
              </a:rPr>
              <a:t>1</a:t>
            </a:r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6" name="Shape 145"/>
          <p:cNvSpPr/>
          <p:nvPr/>
        </p:nvSpPr>
        <p:spPr>
          <a:xfrm>
            <a:off x="4116885" y="9477973"/>
            <a:ext cx="6604455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Service national d’information</a:t>
            </a:r>
          </a:p>
          <a:p>
            <a:pPr algn="l"/>
            <a:r>
              <a:rPr lang="fr-FR" sz="40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et de médiation en santé</a:t>
            </a:r>
            <a:endParaRPr lang="fr-FR" sz="4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7" name="Shape 145"/>
          <p:cNvSpPr/>
          <p:nvPr/>
        </p:nvSpPr>
        <p:spPr>
          <a:xfrm>
            <a:off x="12563917" y="4476437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10600" dirty="0">
                <a:solidFill>
                  <a:srgbClr val="119059"/>
                </a:solidFill>
                <a:latin typeface="Estandar"/>
                <a:cs typeface="Estandar"/>
              </a:rPr>
              <a:t>2</a:t>
            </a:r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8" name="Shape 145"/>
          <p:cNvSpPr/>
          <p:nvPr/>
        </p:nvSpPr>
        <p:spPr>
          <a:xfrm>
            <a:off x="13777582" y="4391880"/>
            <a:ext cx="6604455" cy="1846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Centre Européen </a:t>
            </a:r>
            <a:b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</a:br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des</a:t>
            </a:r>
            <a:r>
              <a:rPr lang="fr-FR" sz="4000" dirty="0">
                <a:solidFill>
                  <a:srgbClr val="38556F"/>
                </a:solidFill>
                <a:latin typeface="Estandar"/>
                <a:cs typeface="Estandar"/>
              </a:rPr>
              <a:t> </a:t>
            </a:r>
            <a:r>
              <a:rPr lang="fr-FR" sz="4000" dirty="0" smtClean="0">
                <a:solidFill>
                  <a:srgbClr val="38556F"/>
                </a:solidFill>
                <a:effectLst/>
                <a:latin typeface="Estandar"/>
                <a:cs typeface="Estandar"/>
              </a:rPr>
              <a:t>Consommateurs (CEC Luxembourg)</a:t>
            </a:r>
            <a:endParaRPr lang="fr-FR" sz="4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9" name="Shape 145"/>
          <p:cNvSpPr/>
          <p:nvPr/>
        </p:nvSpPr>
        <p:spPr>
          <a:xfrm>
            <a:off x="12563917" y="6893779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r-FR" sz="10600" dirty="0" smtClean="0">
                <a:solidFill>
                  <a:srgbClr val="119059"/>
                </a:solidFill>
                <a:latin typeface="Estandar"/>
                <a:cs typeface="Estandar"/>
              </a:rPr>
              <a:t>2</a:t>
            </a:r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0" name="Shape 145"/>
          <p:cNvSpPr/>
          <p:nvPr/>
        </p:nvSpPr>
        <p:spPr>
          <a:xfrm>
            <a:off x="13777582" y="7424774"/>
            <a:ext cx="6604455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4000" dirty="0" smtClean="0">
                <a:solidFill>
                  <a:srgbClr val="38556F"/>
                </a:solidFill>
                <a:latin typeface="Estandar"/>
                <a:cs typeface="Estandar"/>
              </a:rPr>
              <a:t>Ombudsman</a:t>
            </a:r>
            <a:endParaRPr lang="fr-FR" sz="4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</p:spTree>
    <p:extLst>
      <p:ext uri="{BB962C8B-B14F-4D97-AF65-F5344CB8AC3E}">
        <p14:creationId xmlns:p14="http://schemas.microsoft.com/office/powerpoint/2010/main" val="37817412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43794" y="6646862"/>
            <a:ext cx="12700001" cy="6184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530911" y="2343794"/>
            <a:ext cx="4508501" cy="5080001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Shape 35"/>
          <p:cNvSpPr/>
          <p:nvPr/>
        </p:nvSpPr>
        <p:spPr>
          <a:xfrm>
            <a:off x="2356494" y="2933392"/>
            <a:ext cx="12719101" cy="2956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defTabSz="457200">
              <a:lnSpc>
                <a:spcPct val="90000"/>
              </a:lnSpc>
              <a:defRPr sz="1800"/>
            </a:pPr>
            <a:r>
              <a:rPr sz="80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80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80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80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80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80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80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80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endParaRPr sz="80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defTabSz="457200">
              <a:lnSpc>
                <a:spcPct val="90000"/>
              </a:lnSpc>
              <a:defRPr sz="1800"/>
            </a:pPr>
            <a:r>
              <a:rPr sz="50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 Luxembourg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1259879" y="12045658"/>
            <a:ext cx="858723" cy="368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marL="0" marR="0" lvl="0" indent="0" algn="l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P.1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9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rgbClr val="00B26A"/>
              </a:solidFill>
              <a:effectLst/>
              <a:uLnTx/>
              <a:uFillTx/>
              <a:latin typeface="Estandar"/>
              <a:sym typeface="Estandar"/>
            </a:endParaRPr>
          </a:p>
        </p:txBody>
      </p:sp>
      <p:pic>
        <p:nvPicPr>
          <p:cNvPr id="16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903130" y="9979226"/>
            <a:ext cx="2095501" cy="235679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78527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124"/>
          <p:cNvSpPr/>
          <p:nvPr/>
        </p:nvSpPr>
        <p:spPr>
          <a:xfrm>
            <a:off x="3237036" y="1411430"/>
            <a:ext cx="17145001" cy="1633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 defTabSz="457200">
              <a:lnSpc>
                <a:spcPct val="80000"/>
              </a:lnSpc>
              <a:defRPr sz="1800"/>
            </a:pP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Traitement des 26 demandes</a:t>
            </a:r>
          </a:p>
          <a:p>
            <a:pPr lvl="0" algn="l" defTabSz="457200">
              <a:lnSpc>
                <a:spcPct val="80000"/>
              </a:lnSpc>
              <a:defRPr sz="1800"/>
            </a:pPr>
            <a:r>
              <a:rPr lang="fr-CH" sz="66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la compétence du SNMC</a:t>
            </a:r>
            <a:endParaRPr sz="66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sp>
        <p:nvSpPr>
          <p:cNvPr id="10" name="Shape 145"/>
          <p:cNvSpPr/>
          <p:nvPr/>
        </p:nvSpPr>
        <p:spPr>
          <a:xfrm>
            <a:off x="5919569" y="5317958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>
                <a:solidFill>
                  <a:srgbClr val="119059"/>
                </a:solidFill>
                <a:latin typeface="Estandar"/>
                <a:cs typeface="Estandar"/>
              </a:rPr>
              <a:t>3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accords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1" name="Shape 145"/>
          <p:cNvSpPr/>
          <p:nvPr/>
        </p:nvSpPr>
        <p:spPr>
          <a:xfrm>
            <a:off x="5919569" y="8972481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1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refus explicite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2" name="Shape 145"/>
          <p:cNvSpPr/>
          <p:nvPr/>
        </p:nvSpPr>
        <p:spPr>
          <a:xfrm>
            <a:off x="14874536" y="5317958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5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refus implicites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13" name="Shape 145"/>
          <p:cNvSpPr/>
          <p:nvPr/>
        </p:nvSpPr>
        <p:spPr>
          <a:xfrm>
            <a:off x="14951385" y="8510815"/>
            <a:ext cx="5732193" cy="1846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17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procédures </a:t>
            </a:r>
          </a:p>
          <a:p>
            <a:pPr algn="l"/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en cours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36" y="4609807"/>
            <a:ext cx="2339633" cy="233963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850" y="8264328"/>
            <a:ext cx="2339635" cy="233963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3" y="4609807"/>
            <a:ext cx="2339633" cy="2339633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36" y="8264331"/>
            <a:ext cx="2339636" cy="233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723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1259879" y="12042485"/>
            <a:ext cx="858723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marL="0" marR="0" lvl="0" indent="0" algn="l" defTabSz="4572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P.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26A"/>
                </a:solidFill>
                <a:effectLst/>
                <a:uLnTx/>
                <a:uFillTx/>
                <a:latin typeface="Estandar"/>
                <a:sym typeface="Estandar"/>
              </a:rPr>
              <a:t>20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rgbClr val="00B26A"/>
              </a:solidFill>
              <a:effectLst/>
              <a:uLnTx/>
              <a:uFillTx/>
              <a:latin typeface="Estandar"/>
              <a:sym typeface="Estandar"/>
            </a:endParaRPr>
          </a:p>
        </p:txBody>
      </p:sp>
      <p:pic>
        <p:nvPicPr>
          <p:cNvPr id="16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903130" y="9979226"/>
            <a:ext cx="2095501" cy="235679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40"/>
          <p:cNvSpPr/>
          <p:nvPr/>
        </p:nvSpPr>
        <p:spPr>
          <a:xfrm>
            <a:off x="3186236" y="2025195"/>
            <a:ext cx="17145001" cy="1218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CH" sz="6600" dirty="0" smtClean="0">
                <a:solidFill>
                  <a:srgbClr val="38556F"/>
                </a:solidFill>
              </a:rPr>
              <a:t>Répartition des 26 demandes par matière</a:t>
            </a:r>
            <a:endParaRPr sz="6600" dirty="0">
              <a:solidFill>
                <a:srgbClr val="38556F"/>
              </a:solidFill>
            </a:endParaRPr>
          </a:p>
        </p:txBody>
      </p:sp>
      <p:pic>
        <p:nvPicPr>
          <p:cNvPr id="8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3578527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145"/>
          <p:cNvSpPr/>
          <p:nvPr/>
        </p:nvSpPr>
        <p:spPr>
          <a:xfrm>
            <a:off x="2903220" y="4476437"/>
            <a:ext cx="937260" cy="1631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endParaRPr lang="fr-FR" sz="10600" dirty="0">
              <a:solidFill>
                <a:srgbClr val="119059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3" name="Shape 145"/>
          <p:cNvSpPr/>
          <p:nvPr/>
        </p:nvSpPr>
        <p:spPr>
          <a:xfrm>
            <a:off x="5919569" y="5317958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2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Assurances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4" name="Shape 145"/>
          <p:cNvSpPr/>
          <p:nvPr/>
        </p:nvSpPr>
        <p:spPr>
          <a:xfrm>
            <a:off x="5919569" y="8972481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11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Construction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5" name="Shape 145"/>
          <p:cNvSpPr/>
          <p:nvPr/>
        </p:nvSpPr>
        <p:spPr>
          <a:xfrm>
            <a:off x="14874536" y="5317958"/>
            <a:ext cx="569005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5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Automobile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sp>
        <p:nvSpPr>
          <p:cNvPr id="26" name="Shape 145"/>
          <p:cNvSpPr/>
          <p:nvPr/>
        </p:nvSpPr>
        <p:spPr>
          <a:xfrm>
            <a:off x="14951385" y="8972479"/>
            <a:ext cx="573219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lang="fr-FR" sz="6000" dirty="0" smtClean="0">
                <a:solidFill>
                  <a:srgbClr val="119059"/>
                </a:solidFill>
                <a:latin typeface="Estandar"/>
                <a:cs typeface="Estandar"/>
              </a:rPr>
              <a:t>8</a:t>
            </a:r>
            <a:r>
              <a:rPr lang="fr-FR" sz="6000" dirty="0" smtClean="0">
                <a:solidFill>
                  <a:srgbClr val="38556F"/>
                </a:solidFill>
                <a:latin typeface="Estandar"/>
                <a:cs typeface="Estandar"/>
              </a:rPr>
              <a:t> Autres</a:t>
            </a:r>
            <a:endParaRPr lang="fr-FR" sz="6000" dirty="0">
              <a:solidFill>
                <a:srgbClr val="38556F"/>
              </a:solidFill>
              <a:effectLst/>
              <a:latin typeface="Estandar"/>
              <a:cs typeface="Estandar"/>
            </a:endParaRPr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36" y="4609807"/>
            <a:ext cx="2339633" cy="2339633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3" y="4609807"/>
            <a:ext cx="2339633" cy="2339633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849" y="8264328"/>
            <a:ext cx="2339636" cy="2339636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36" y="8264331"/>
            <a:ext cx="2339635" cy="233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847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1259879" y="12042485"/>
            <a:ext cx="858723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 smtClean="0">
                <a:solidFill>
                  <a:srgbClr val="00B26A"/>
                </a:solidFill>
              </a:rPr>
              <a:t>P.</a:t>
            </a:r>
            <a:r>
              <a:rPr lang="fr-CH" sz="2200" dirty="0" smtClean="0">
                <a:solidFill>
                  <a:srgbClr val="00B26A"/>
                </a:solidFill>
              </a:rPr>
              <a:t>21</a:t>
            </a:r>
            <a:endParaRPr sz="2200" dirty="0">
              <a:solidFill>
                <a:srgbClr val="00B26A"/>
              </a:solidFill>
            </a:endParaRPr>
          </a:p>
        </p:txBody>
      </p:sp>
      <p:pic>
        <p:nvPicPr>
          <p:cNvPr id="165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143500" y="6089650"/>
            <a:ext cx="14097000" cy="156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903130" y="9979226"/>
            <a:ext cx="2095501" cy="23567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200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/>
          <p:nvPr/>
        </p:nvSpPr>
        <p:spPr>
          <a:xfrm>
            <a:off x="3186236" y="2126592"/>
            <a:ext cx="1714500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600" dirty="0">
                <a:solidFill>
                  <a:srgbClr val="38556F"/>
                </a:solidFill>
              </a:rPr>
              <a:t>CONSTATS DE BASE</a:t>
            </a:r>
          </a:p>
        </p:txBody>
      </p:sp>
      <p:pic>
        <p:nvPicPr>
          <p:cNvPr id="41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/>
          <p:nvPr/>
        </p:nvSpPr>
        <p:spPr>
          <a:xfrm>
            <a:off x="3237036" y="4196812"/>
            <a:ext cx="17145001" cy="647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279400" lvl="0" algn="l" defTabSz="457200">
              <a:defRPr sz="1800"/>
            </a:pP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souvent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d’une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faible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valeur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sorte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que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voie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ne se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prête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guère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 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et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ils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risquent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ainsi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rester</a:t>
            </a:r>
            <a:r>
              <a:rPr lang="en-US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non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résolus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;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1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permet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d’offrir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une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solution simple,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rapide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et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peu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onéreuse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aux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entre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 ;</a:t>
            </a:r>
          </a:p>
          <a:p>
            <a:pPr marL="279400" lvl="0" algn="l" defTabSz="457200">
              <a:tabLst>
                <a:tab pos="317500" algn="l"/>
              </a:tabLst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Cependant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il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existe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l’Union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européenne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grandes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disparités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termes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couverture,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qualité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de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sensibilisation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du public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qui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concerne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 ;</a:t>
            </a:r>
          </a:p>
          <a:p>
            <a:pPr marL="279400" lvl="0" algn="l" defTabSz="457200">
              <a:tabLst>
                <a:tab pos="317500" algn="l"/>
              </a:tabLst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17500" algn="l"/>
              </a:tabLst>
              <a:defRPr sz="1800"/>
            </a:pP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L’incertitude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quant au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d’un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pourrait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avoir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comme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conséquence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que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s’abstienn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conclure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contrats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l’étranger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</p:txBody>
      </p:sp>
      <p:pic>
        <p:nvPicPr>
          <p:cNvPr id="43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439295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609017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779603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9499600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Shape 47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P.2</a:t>
            </a:r>
          </a:p>
        </p:txBody>
      </p:sp>
      <p:pic>
        <p:nvPicPr>
          <p:cNvPr id="16" name="Image 15" descr="Mediateur_Presentation_PPT_P2_Pro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31738" y="887413"/>
            <a:ext cx="10861675" cy="87026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Shape 53"/>
          <p:cNvSpPr/>
          <p:nvPr/>
        </p:nvSpPr>
        <p:spPr>
          <a:xfrm>
            <a:off x="3238400" y="2043328"/>
            <a:ext cx="17145001" cy="1723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just" defTabSz="457200">
              <a:defRPr sz="1800"/>
            </a:pP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L’objectif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la directive du 21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mai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2013 relative au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</a:p>
          <a:p>
            <a:pPr lvl="0" algn="just" defTabSz="457200">
              <a:defRPr sz="1800"/>
            </a:pP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est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mettre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place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l’Union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européenne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un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réseau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généralisé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homogène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 services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offrant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une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possibilité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régler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un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manière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 Les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caractéristiques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ces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services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sont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les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suivantes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:</a:t>
            </a:r>
          </a:p>
        </p:txBody>
      </p:sp>
      <p:sp>
        <p:nvSpPr>
          <p:cNvPr id="54" name="Shape 54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P.3</a:t>
            </a:r>
          </a:p>
        </p:txBody>
      </p:sp>
      <p:pic>
        <p:nvPicPr>
          <p:cNvPr id="55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5257800"/>
            <a:ext cx="3175001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01280" y="6819900"/>
            <a:ext cx="3175001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asted-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364160" y="5257800"/>
            <a:ext cx="3175001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asted-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927040" y="6819900"/>
            <a:ext cx="3175001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pasted-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3489920" y="5257800"/>
            <a:ext cx="3175001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pasted-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6052800" y="6819900"/>
            <a:ext cx="3175000" cy="2781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P.4</a:t>
            </a:r>
          </a:p>
        </p:txBody>
      </p:sp>
      <p:sp>
        <p:nvSpPr>
          <p:cNvPr id="66" name="Shape 66"/>
          <p:cNvSpPr/>
          <p:nvPr/>
        </p:nvSpPr>
        <p:spPr>
          <a:xfrm>
            <a:off x="3238400" y="1701461"/>
            <a:ext cx="17148238" cy="8863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l" defTabSz="457200">
              <a:defRPr sz="1800"/>
            </a:pP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L’État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smtClean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lieux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du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réseau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entités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</a:p>
          <a:p>
            <a:pPr marL="63500" lvl="0" algn="l" defTabSz="457200">
              <a:defRPr sz="1800"/>
            </a:pPr>
            <a:endParaRPr sz="32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defRPr sz="1800"/>
            </a:pPr>
            <a:endParaRPr lang="en-US" sz="3200" dirty="0" smtClean="0">
              <a:solidFill>
                <a:srgbClr val="86C15B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defRPr sz="1800"/>
            </a:pP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Commission 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de Surveillance du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Secteur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Financier (CSSF) :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concernant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banques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autres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secteur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financier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soumis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sa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surveillance.</a:t>
            </a:r>
          </a:p>
          <a:p>
            <a:pPr lvl="0" algn="l" defTabSz="457200">
              <a:defRPr sz="1800"/>
            </a:pPr>
            <a:endParaRPr sz="32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defRPr sz="1800"/>
            </a:pP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Institut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Régulation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(ILR) :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concernant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communications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électroniques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</a:p>
          <a:p>
            <a:pPr marL="279400" lvl="0" algn="l" defTabSz="457200">
              <a:defRPr sz="1800"/>
            </a:pP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l’électricité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gaz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les services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postaux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  <a:p>
            <a:pPr lvl="0" algn="l" defTabSz="457200">
              <a:defRPr sz="1800"/>
            </a:pPr>
            <a:endParaRPr sz="32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defRPr sz="1800"/>
            </a:pP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Commission </a:t>
            </a:r>
            <a:r>
              <a:rPr lang="en-US"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</a:t>
            </a:r>
            <a:r>
              <a:rPr sz="3200" dirty="0" err="1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uxembourgeoise</a:t>
            </a: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voyage</a:t>
            </a:r>
            <a:r>
              <a:rPr lang="en-US"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</a:t>
            </a: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(CLLV) :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Fonctionne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sous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forme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paritaire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groupements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l’Union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Luxembourgeoise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Agences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Voyage du Grand-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Duché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Luxembourg (ULAV), 1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délégué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Syndicat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Agents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 Voyages du Grand-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Duché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Luxembourg (SAVL), 1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délégué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et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l’association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protectrice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l’Union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Luxembourgeoise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(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ULC), 2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délégués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pour les voyages à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forf</a:t>
            </a:r>
            <a:r>
              <a:rPr lang="en-US"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it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les services de voyage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conclus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par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l’intermédiaire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d’une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agence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voyage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établie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 Luxembourg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</p:txBody>
      </p:sp>
      <p:pic>
        <p:nvPicPr>
          <p:cNvPr id="6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390577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7563370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5734570"/>
            <a:ext cx="152401" cy="139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Shape 74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P.5</a:t>
            </a:r>
          </a:p>
        </p:txBody>
      </p:sp>
      <p:sp>
        <p:nvSpPr>
          <p:cNvPr id="75" name="Shape 75"/>
          <p:cNvSpPr/>
          <p:nvPr/>
        </p:nvSpPr>
        <p:spPr>
          <a:xfrm>
            <a:off x="3238400" y="2259942"/>
            <a:ext cx="17148238" cy="769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279400" lvl="0" algn="l" defTabSz="457200">
              <a:tabLst>
                <a:tab pos="368300" algn="l"/>
              </a:tabLst>
              <a:defRPr sz="1800"/>
            </a:pP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Médiateur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a</a:t>
            </a: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ssurance</a:t>
            </a:r>
            <a:r>
              <a:rPr lang="en-US"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Fonctionne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sous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forme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paritaire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l’Association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Compagnies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d’Assurances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(ACA) et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l’Union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Luxembourgeoise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(ULC),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chaque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nomme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un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délégué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un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suppléant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contrats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d’assurance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résidents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assurances non-vie pour les non 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sidents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68300" algn="l"/>
              </a:tabLst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68300" algn="l"/>
              </a:tabLst>
              <a:defRPr sz="1800"/>
            </a:pP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Bureau et commission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d’arbitrage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la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Fédération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Garagistes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du Grand-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Duché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Luxembourg (FEGARLUX) :</a:t>
            </a:r>
            <a:b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différends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relatifs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réparation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automobile, pas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ventes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voitures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neuves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d’occasion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  <a:p>
            <a:pPr marL="279400" lvl="0" algn="l" defTabSz="457200">
              <a:tabLst>
                <a:tab pos="368300" algn="l"/>
              </a:tabLst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68300" algn="l"/>
              </a:tabLst>
              <a:defRPr sz="1800"/>
            </a:pP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Bureau et commission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d’arbitrage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l’Association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Distributeurs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Automobiles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(ADAL) :</a:t>
            </a:r>
            <a:b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différends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relatifs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réparation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automobile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exécuté</a:t>
            </a:r>
            <a:r>
              <a:rPr lang="en-US"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</a:t>
            </a:r>
            <a:r>
              <a:rPr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garagistes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affiliés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à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l’ADAL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pas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ventes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voitures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neuves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d’occasion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68300" algn="l"/>
              </a:tabLst>
              <a:defRPr sz="1800"/>
            </a:pPr>
            <a:endParaRPr sz="32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marL="279400" lvl="0" algn="l" defTabSz="457200">
              <a:tabLst>
                <a:tab pos="368300" algn="l"/>
              </a:tabLst>
              <a:defRPr sz="1800"/>
            </a:pP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Chambre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Immobilière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du Grand-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Duché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Luxembourg </a:t>
            </a:r>
            <a:r>
              <a:rPr lang="en-US"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a</a:t>
            </a:r>
            <a:r>
              <a:rPr sz="3200" dirty="0" err="1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sbl</a:t>
            </a:r>
            <a:r>
              <a:rPr sz="3200" dirty="0" smtClean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(CIGDL) :</a:t>
            </a:r>
            <a:b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leurs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membres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les clients.</a:t>
            </a:r>
          </a:p>
        </p:txBody>
      </p:sp>
      <p:pic>
        <p:nvPicPr>
          <p:cNvPr id="7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245479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689344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463284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9214370"/>
            <a:ext cx="152401" cy="139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84" name="Shape 84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P.6</a:t>
            </a:r>
          </a:p>
        </p:txBody>
      </p:sp>
      <p:sp>
        <p:nvSpPr>
          <p:cNvPr id="85" name="Shape 85"/>
          <p:cNvSpPr/>
          <p:nvPr/>
        </p:nvSpPr>
        <p:spPr>
          <a:xfrm>
            <a:off x="3238400" y="2260600"/>
            <a:ext cx="17148238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279400" lvl="0" algn="l" defTabSz="457200">
              <a:tabLst>
                <a:tab pos="368300" algn="l"/>
              </a:tabLst>
              <a:defRPr sz="1800"/>
            </a:pP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Centre de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médiation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Civile</a:t>
            </a:r>
            <a: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et Commerciale (CMCC) :</a:t>
            </a:r>
            <a:br>
              <a:rPr sz="32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Partenariat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Chambre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Commerce,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Chambre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Métiers,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Barreau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du Luxembourg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et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Collège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médical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</p:txBody>
      </p:sp>
      <p:pic>
        <p:nvPicPr>
          <p:cNvPr id="86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400" y="2454795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543436" y="4829175"/>
            <a:ext cx="3429001" cy="299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pasted-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543436" y="7998174"/>
            <a:ext cx="3429001" cy="299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pasted-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315177" y="6413674"/>
            <a:ext cx="3429001" cy="299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pasted-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9086918" y="4829175"/>
            <a:ext cx="3429001" cy="299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pasted-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9086918" y="7998174"/>
            <a:ext cx="3429001" cy="299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2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1858659" y="6413674"/>
            <a:ext cx="3429001" cy="299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pasted-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4630400" y="4829175"/>
            <a:ext cx="3429000" cy="299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pasted-image.pdf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14630400" y="7998174"/>
            <a:ext cx="3429000" cy="2997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Shape 99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00B26A"/>
                </a:solidFill>
              </a:rPr>
              <a:t>P.7</a:t>
            </a:r>
          </a:p>
        </p:txBody>
      </p:sp>
      <p:sp>
        <p:nvSpPr>
          <p:cNvPr id="100" name="Shape 100"/>
          <p:cNvSpPr/>
          <p:nvPr/>
        </p:nvSpPr>
        <p:spPr>
          <a:xfrm>
            <a:off x="3238500" y="2898475"/>
            <a:ext cx="17705168" cy="5047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l" defTabSz="457200">
              <a:defRPr sz="1800"/>
            </a:pP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Transposition de la directive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 droit </a:t>
            </a:r>
            <a:r>
              <a:rPr sz="3200" dirty="0" err="1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sz="3200" dirty="0">
                <a:solidFill>
                  <a:srgbClr val="00A166"/>
                </a:solidFill>
                <a:latin typeface="Estandar"/>
                <a:ea typeface="Estandar"/>
                <a:cs typeface="Estandar"/>
                <a:sym typeface="Estandar"/>
              </a:rPr>
              <a:t> :</a:t>
            </a:r>
          </a:p>
          <a:p>
            <a:pPr lvl="0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loi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du 17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février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2016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portant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introduction du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 Code de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  <a:p>
            <a:pPr lvl="0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 vu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l’impossibilité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créer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une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spécialisée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chaque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branche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professionnelle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le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législateur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luxembourgeois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opté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la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création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d’une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résiduelle</a:t>
            </a: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qui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est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endParaRPr lang="en-US" sz="2800" dirty="0" smtClean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defRPr sz="1800"/>
            </a:pP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pour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s’occuper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tous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les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lesquels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aucun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autre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service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spécialisé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inscrit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sur </a:t>
            </a:r>
          </a:p>
          <a:p>
            <a:pPr lvl="0" algn="l" defTabSz="457200">
              <a:defRPr sz="1800"/>
            </a:pP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la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liste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des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qualifiées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tenue par</a:t>
            </a:r>
            <a:r>
              <a:rPr lang="en-US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le </a:t>
            </a:r>
            <a:r>
              <a:rPr lang="en-US" sz="28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Ministère</a:t>
            </a:r>
            <a:r>
              <a:rPr lang="en-US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l’Économie</a:t>
            </a:r>
            <a:r>
              <a:rPr lang="en-US" sz="2800" dirty="0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r>
              <a:rPr lang="en-US" sz="2800" dirty="0" err="1" smtClean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n’existe</a:t>
            </a:r>
            <a:r>
              <a:rPr lang="en-US"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:</a:t>
            </a: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defRPr sz="1800"/>
            </a:pPr>
            <a:endParaRPr sz="2800" dirty="0">
              <a:solidFill>
                <a:srgbClr val="38556F"/>
              </a:solidFill>
              <a:latin typeface="Estandar"/>
              <a:ea typeface="Estandar"/>
              <a:cs typeface="Estandar"/>
              <a:sym typeface="Estandar"/>
            </a:endParaRPr>
          </a:p>
          <a:p>
            <a:pPr lvl="0" algn="l" defTabSz="457200">
              <a:defRPr sz="1800"/>
            </a:pPr>
            <a:r>
              <a:rPr sz="40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Le </a:t>
            </a:r>
            <a:r>
              <a:rPr sz="36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Service</a:t>
            </a:r>
            <a:r>
              <a:rPr sz="40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national du </a:t>
            </a:r>
            <a:r>
              <a:rPr sz="40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Médiateur</a:t>
            </a:r>
            <a:r>
              <a:rPr sz="40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de la </a:t>
            </a:r>
            <a:r>
              <a:rPr sz="4000" dirty="0" err="1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4000" dirty="0">
                <a:solidFill>
                  <a:srgbClr val="86C15B"/>
                </a:solidFill>
                <a:latin typeface="Estandar"/>
                <a:ea typeface="Estandar"/>
                <a:cs typeface="Estandar"/>
                <a:sym typeface="Estandar"/>
              </a:rPr>
              <a:t> (SNMC)</a:t>
            </a:r>
          </a:p>
        </p:txBody>
      </p:sp>
      <p:pic>
        <p:nvPicPr>
          <p:cNvPr id="101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8500" y="8584542"/>
            <a:ext cx="7289800" cy="2476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1112500"/>
            <a:ext cx="2984500" cy="260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890199" y="10501164"/>
            <a:ext cx="2108432" cy="1840086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Shape 106"/>
          <p:cNvSpPr/>
          <p:nvPr/>
        </p:nvSpPr>
        <p:spPr>
          <a:xfrm>
            <a:off x="3186236" y="2131506"/>
            <a:ext cx="10314611" cy="1006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660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 dirty="0">
                <a:solidFill>
                  <a:srgbClr val="38556F"/>
                </a:solidFill>
              </a:rPr>
              <a:t>LES MISSIONS DU SNMC</a:t>
            </a:r>
          </a:p>
        </p:txBody>
      </p:sp>
      <p:pic>
        <p:nvPicPr>
          <p:cNvPr id="10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37036" y="3599792"/>
            <a:ext cx="17145001" cy="3810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Shape 108"/>
          <p:cNvSpPr/>
          <p:nvPr/>
        </p:nvSpPr>
        <p:spPr>
          <a:xfrm>
            <a:off x="3237036" y="4191000"/>
            <a:ext cx="17145001" cy="5786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304800" lvl="0" algn="l" defTabSz="457200">
              <a:tabLst>
                <a:tab pos="368300" algn="l"/>
              </a:tabLst>
              <a:defRPr sz="1800"/>
            </a:pP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Informer les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les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sur les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possibilités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des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entre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consommateurs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professionnels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 ;</a:t>
            </a:r>
          </a:p>
          <a:p>
            <a:pPr marL="304800" lvl="0" algn="l" defTabSz="457200">
              <a:tabLst>
                <a:tab pos="368300" algn="l"/>
              </a:tabLst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Réceptionner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toute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demande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d’un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consommation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et, le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cas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échéant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,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la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transmettre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à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une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autre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qualifiée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la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matière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 ;</a:t>
            </a:r>
          </a:p>
          <a:p>
            <a:pPr marL="304800" lvl="0" algn="l" defTabSz="457200">
              <a:tabLst>
                <a:tab pos="368300" algn="l"/>
              </a:tabLst>
              <a:defRPr sz="1800"/>
            </a:pPr>
            <a: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/>
            </a:r>
            <a:br>
              <a:rPr sz="28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Intervenir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lui-même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dans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toute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demande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de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règlement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extrajudiciaire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d’un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litige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pour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lequel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aucune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autre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entité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qualifiée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b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</a:b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n’est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 </a:t>
            </a:r>
            <a:r>
              <a:rPr sz="3200" dirty="0" err="1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compétente</a:t>
            </a:r>
            <a:r>
              <a:rPr sz="3200" dirty="0">
                <a:solidFill>
                  <a:srgbClr val="38556F"/>
                </a:solidFill>
                <a:latin typeface="Estandar"/>
                <a:ea typeface="Estandar"/>
                <a:cs typeface="Estandar"/>
                <a:sym typeface="Estandar"/>
              </a:rPr>
              <a:t>.</a:t>
            </a:r>
          </a:p>
        </p:txBody>
      </p:sp>
      <p:pic>
        <p:nvPicPr>
          <p:cNvPr id="109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4413758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6293378"/>
            <a:ext cx="152401" cy="139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37036" y="8684162"/>
            <a:ext cx="152401" cy="139701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/>
          <p:nvPr/>
        </p:nvSpPr>
        <p:spPr>
          <a:xfrm>
            <a:off x="1259879" y="12058649"/>
            <a:ext cx="858723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l" defTabSz="457200">
              <a:lnSpc>
                <a:spcPct val="120000"/>
              </a:lnSpc>
              <a:defRPr sz="2200">
                <a:solidFill>
                  <a:srgbClr val="00B26A"/>
                </a:solidFill>
                <a:latin typeface="Estandar"/>
                <a:ea typeface="Estandar"/>
                <a:cs typeface="Estandar"/>
                <a:sym typeface="Estand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00B26A"/>
                </a:solidFill>
              </a:rPr>
              <a:t>P.8</a:t>
            </a:r>
          </a:p>
        </p:txBody>
      </p:sp>
      <p:pic>
        <p:nvPicPr>
          <p:cNvPr id="13" name="Image 12" descr="Mediateur_Presentation_PPT_P8_Pro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31738" y="887413"/>
            <a:ext cx="10861675" cy="87026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Microsoft Office PowerPoint</Application>
  <PresentationFormat>Custom</PresentationFormat>
  <Paragraphs>173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Estandar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Claude Fellens</dc:creator>
  <cp:lastModifiedBy>Katia Joly</cp:lastModifiedBy>
  <cp:revision>95</cp:revision>
  <cp:lastPrinted>2016-11-15T16:14:22Z</cp:lastPrinted>
  <dcterms:created xsi:type="dcterms:W3CDTF">2016-11-17T18:08:03Z</dcterms:created>
  <dcterms:modified xsi:type="dcterms:W3CDTF">2017-01-25T09:44:28Z</dcterms:modified>
</cp:coreProperties>
</file>